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62" r:id="rId5"/>
    <p:sldId id="263" r:id="rId6"/>
    <p:sldId id="264"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6" autoAdjust="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01020D-045C-461A-9DB4-89A511012520}" type="datetimeFigureOut">
              <a:rPr lang="en-US" smtClean="0"/>
              <a:pPr/>
              <a:t>6/30/2010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28315-3F46-4E42-AABA-E7D9C978E6A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01020D-045C-461A-9DB4-89A511012520}" type="datetimeFigureOut">
              <a:rPr lang="en-US" smtClean="0"/>
              <a:pPr/>
              <a:t>6/30/2010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28315-3F46-4E42-AABA-E7D9C978E6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01020D-045C-461A-9DB4-89A511012520}" type="datetimeFigureOut">
              <a:rPr lang="en-US" smtClean="0"/>
              <a:pPr/>
              <a:t>6/30/2010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28315-3F46-4E42-AABA-E7D9C978E6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01020D-045C-461A-9DB4-89A511012520}" type="datetimeFigureOut">
              <a:rPr lang="en-US" smtClean="0"/>
              <a:pPr/>
              <a:t>6/30/2010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28315-3F46-4E42-AABA-E7D9C978E6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01020D-045C-461A-9DB4-89A511012520}" type="datetimeFigureOut">
              <a:rPr lang="en-US" smtClean="0"/>
              <a:pPr/>
              <a:t>6/30/2010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928315-3F46-4E42-AABA-E7D9C978E6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01020D-045C-461A-9DB4-89A511012520}" type="datetimeFigureOut">
              <a:rPr lang="en-US" smtClean="0"/>
              <a:pPr/>
              <a:t>6/30/2010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928315-3F46-4E42-AABA-E7D9C978E6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01020D-045C-461A-9DB4-89A511012520}" type="datetimeFigureOut">
              <a:rPr lang="en-US" smtClean="0"/>
              <a:pPr/>
              <a:t>6/30/2010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928315-3F46-4E42-AABA-E7D9C978E6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01020D-045C-461A-9DB4-89A511012520}" type="datetimeFigureOut">
              <a:rPr lang="en-US" smtClean="0"/>
              <a:pPr/>
              <a:t>6/30/2010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928315-3F46-4E42-AABA-E7D9C978E6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01020D-045C-461A-9DB4-89A511012520}" type="datetimeFigureOut">
              <a:rPr lang="en-US" smtClean="0"/>
              <a:pPr/>
              <a:t>6/30/2010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928315-3F46-4E42-AABA-E7D9C978E6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01020D-045C-461A-9DB4-89A511012520}" type="datetimeFigureOut">
              <a:rPr lang="en-US" smtClean="0"/>
              <a:pPr/>
              <a:t>6/30/2010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928315-3F46-4E42-AABA-E7D9C978E6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01020D-045C-461A-9DB4-89A511012520}" type="datetimeFigureOut">
              <a:rPr lang="en-US" smtClean="0"/>
              <a:pPr/>
              <a:t>6/30/2010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928315-3F46-4E42-AABA-E7D9C978E6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1020D-045C-461A-9DB4-89A511012520}" type="datetimeFigureOut">
              <a:rPr lang="en-US" smtClean="0"/>
              <a:pPr/>
              <a:t>6/30/2010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928315-3F46-4E42-AABA-E7D9C978E6A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upload.wikimedia.org/wikipedia/commons/c/c8/Jeremy_Bentham_by_Henry_William_Pickersgill_detail.jp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rPr>
              <a:t>Jeremy Bentham</a:t>
            </a:r>
            <a:endParaRPr lang="en-US" dirty="0">
              <a:solidFill>
                <a:schemeClr val="bg1"/>
              </a:solidFill>
            </a:endParaRPr>
          </a:p>
        </p:txBody>
      </p:sp>
      <p:sp>
        <p:nvSpPr>
          <p:cNvPr id="3" name="Subtitle 2"/>
          <p:cNvSpPr>
            <a:spLocks noGrp="1"/>
          </p:cNvSpPr>
          <p:nvPr>
            <p:ph type="subTitle" idx="1"/>
          </p:nvPr>
        </p:nvSpPr>
        <p:spPr/>
        <p:txBody>
          <a:bodyPr/>
          <a:lstStyle/>
          <a:p>
            <a:r>
              <a:rPr lang="en-US" b="0" i="0" dirty="0" smtClean="0">
                <a:solidFill>
                  <a:schemeClr val="bg1"/>
                </a:solidFill>
                <a:latin typeface="Arial"/>
              </a:rPr>
              <a:t>15 February 1748 – 6 June 1832</a:t>
            </a:r>
            <a:endParaRPr lang="en-US" dirty="0">
              <a:solidFill>
                <a:schemeClr val="bg1"/>
              </a:solidFill>
            </a:endParaRPr>
          </a:p>
        </p:txBody>
      </p:sp>
      <p:pic>
        <p:nvPicPr>
          <p:cNvPr id="4099" name="Picture 3" descr="File:Jeremy Bentham by Henry William Pickersgill detail.jpg">
            <a:hlinkClick r:id="rId2"/>
          </p:cNvPr>
          <p:cNvPicPr>
            <a:picLocks noChangeAspect="1" noChangeArrowheads="1"/>
          </p:cNvPicPr>
          <p:nvPr/>
        </p:nvPicPr>
        <p:blipFill>
          <a:blip r:embed="rId3" cstate="print"/>
          <a:srcRect/>
          <a:stretch>
            <a:fillRect/>
          </a:stretch>
        </p:blipFill>
        <p:spPr bwMode="auto">
          <a:xfrm rot="866452">
            <a:off x="6791643" y="373792"/>
            <a:ext cx="1793531" cy="2436112"/>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701824"/>
            <a:ext cx="8928992" cy="1143000"/>
          </a:xfrm>
        </p:spPr>
        <p:txBody>
          <a:bodyPr>
            <a:normAutofit fontScale="90000"/>
          </a:bodyPr>
          <a:lstStyle/>
          <a:p>
            <a:r>
              <a:rPr lang="en-US" dirty="0" smtClean="0"/>
              <a:t>Jeremy Bentham</a:t>
            </a:r>
            <a:br>
              <a:rPr lang="en-US" dirty="0" smtClean="0"/>
            </a:br>
            <a:r>
              <a:rPr lang="en-US" dirty="0" smtClean="0"/>
              <a:t>(15 February 1748 – 6 June 1832)</a:t>
            </a:r>
            <a:br>
              <a:rPr lang="en-US" dirty="0" smtClean="0"/>
            </a:br>
            <a:endParaRPr lang="en-US" dirty="0"/>
          </a:p>
        </p:txBody>
      </p:sp>
      <p:sp>
        <p:nvSpPr>
          <p:cNvPr id="3" name="Content Placeholder 2"/>
          <p:cNvSpPr>
            <a:spLocks noGrp="1"/>
          </p:cNvSpPr>
          <p:nvPr>
            <p:ph idx="1"/>
          </p:nvPr>
        </p:nvSpPr>
        <p:spPr>
          <a:xfrm>
            <a:off x="107504" y="2215405"/>
            <a:ext cx="8928992" cy="4093915"/>
          </a:xfrm>
        </p:spPr>
        <p:txBody>
          <a:bodyPr>
            <a:normAutofit/>
          </a:bodyPr>
          <a:lstStyle/>
          <a:p>
            <a:r>
              <a:rPr lang="en-US" sz="2800" dirty="0" smtClean="0"/>
              <a:t>Jeremy Bentham was an English jurist, philosopher, and legal and social reformer.</a:t>
            </a:r>
          </a:p>
          <a:p>
            <a:r>
              <a:rPr lang="en-US" sz="2800" dirty="0" smtClean="0"/>
              <a:t>He became a leading theorist in Anglo-American philosophy of law, and a political radical whose ideas influenced the development of </a:t>
            </a:r>
            <a:r>
              <a:rPr lang="en-US" sz="2800" dirty="0" err="1" smtClean="0"/>
              <a:t>welfarism</a:t>
            </a:r>
            <a:r>
              <a:rPr lang="en-US" sz="2800" dirty="0" smtClean="0"/>
              <a:t>.</a:t>
            </a:r>
          </a:p>
          <a:p>
            <a:r>
              <a:rPr lang="en-US" sz="2800" dirty="0" smtClean="0"/>
              <a:t>He is best known for his advocacy of utilitarianism</a:t>
            </a:r>
          </a:p>
          <a:p>
            <a:pPr>
              <a:buNone/>
            </a:pPr>
            <a:r>
              <a:rPr lang="en-US" sz="2800" dirty="0" smtClean="0"/>
              <a:t>and animal rights, and the idea of the </a:t>
            </a:r>
            <a:r>
              <a:rPr lang="en-US" sz="2800" dirty="0" err="1" smtClean="0"/>
              <a:t>Panopticon</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934072"/>
            <a:ext cx="8229600" cy="1143000"/>
          </a:xfrm>
        </p:spPr>
        <p:txBody>
          <a:bodyPr>
            <a:normAutofit/>
          </a:bodyPr>
          <a:lstStyle/>
          <a:p>
            <a:r>
              <a:rPr lang="en-US" dirty="0" smtClean="0">
                <a:solidFill>
                  <a:schemeClr val="bg1"/>
                </a:solidFill>
              </a:rPr>
              <a:t>Utilitarianism by Jeremy Bentham </a:t>
            </a:r>
            <a:endParaRPr lang="en-US"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Utilitarianism by Jeremy Bentham </a:t>
            </a:r>
            <a:endParaRPr lang="en-US" dirty="0"/>
          </a:p>
        </p:txBody>
      </p:sp>
      <p:sp>
        <p:nvSpPr>
          <p:cNvPr id="3" name="Content Placeholder 2"/>
          <p:cNvSpPr>
            <a:spLocks noGrp="1"/>
          </p:cNvSpPr>
          <p:nvPr>
            <p:ph idx="1"/>
          </p:nvPr>
        </p:nvSpPr>
        <p:spPr>
          <a:xfrm>
            <a:off x="457200" y="1600200"/>
            <a:ext cx="8229600" cy="5141168"/>
          </a:xfrm>
        </p:spPr>
        <p:txBody>
          <a:bodyPr>
            <a:normAutofit fontScale="70000" lnSpcReduction="20000"/>
          </a:bodyPr>
          <a:lstStyle/>
          <a:p>
            <a:r>
              <a:rPr lang="en-US" dirty="0" smtClean="0"/>
              <a:t>Bentham's ambition in life was to create a "</a:t>
            </a:r>
            <a:r>
              <a:rPr lang="en-US" dirty="0" err="1" smtClean="0"/>
              <a:t>Pannomion</a:t>
            </a:r>
            <a:r>
              <a:rPr lang="en-US" dirty="0" smtClean="0"/>
              <a:t>", a complete utilitarian code of law.</a:t>
            </a:r>
          </a:p>
          <a:p>
            <a:pPr>
              <a:buNone/>
            </a:pPr>
            <a:endParaRPr lang="en-US" dirty="0" smtClean="0"/>
          </a:p>
          <a:p>
            <a:r>
              <a:rPr lang="en-US" dirty="0" smtClean="0"/>
              <a:t>As a social reformer, Bentham applied this principle to the laws of England</a:t>
            </a:r>
          </a:p>
          <a:p>
            <a:pPr lvl="1"/>
            <a:r>
              <a:rPr lang="en-US" dirty="0" smtClean="0"/>
              <a:t>for example, those areas of the law concerning crime and punishment. An analysis of theft reveals that it not only causes harm to the victim, but, if left unpunished, it endangers the very status of private property and the stability of society.</a:t>
            </a:r>
          </a:p>
          <a:p>
            <a:pPr lvl="1">
              <a:buNone/>
            </a:pPr>
            <a:endParaRPr lang="en-US" dirty="0" smtClean="0"/>
          </a:p>
          <a:p>
            <a:r>
              <a:rPr lang="en-US" dirty="0" smtClean="0"/>
              <a:t>This utilitarianism philosophy argued that the right act or policy was that which would cause "the greatest good for the greatest number of people", also known as "the greatest happiness principle", or the principle of utility.</a:t>
            </a:r>
          </a:p>
          <a:p>
            <a:pPr>
              <a:buNone/>
            </a:pPr>
            <a:endParaRPr lang="en-US" dirty="0" smtClean="0"/>
          </a:p>
          <a:p>
            <a:r>
              <a:rPr lang="en-US" dirty="0" smtClean="0"/>
              <a:t>He also suggested a procedure for estimating the moral status of any action, which he called the Hedonistic or felicific calculus.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Felicific calculus</a:t>
            </a:r>
            <a:endParaRPr lang="en-US" dirty="0"/>
          </a:p>
        </p:txBody>
      </p:sp>
      <p:sp>
        <p:nvSpPr>
          <p:cNvPr id="3" name="Content Placeholder 2"/>
          <p:cNvSpPr>
            <a:spLocks noGrp="1"/>
          </p:cNvSpPr>
          <p:nvPr>
            <p:ph idx="1"/>
          </p:nvPr>
        </p:nvSpPr>
        <p:spPr>
          <a:xfrm>
            <a:off x="457200" y="1600200"/>
            <a:ext cx="8229600" cy="5141168"/>
          </a:xfrm>
        </p:spPr>
        <p:txBody>
          <a:bodyPr>
            <a:normAutofit fontScale="77500" lnSpcReduction="20000"/>
          </a:bodyPr>
          <a:lstStyle/>
          <a:p>
            <a:r>
              <a:rPr lang="en-US" dirty="0" smtClean="0"/>
              <a:t>The felicific calculus is an algorithm formulated by utilitarian philosopher Jeremy Bentham for calculating the degree or amount of pleasure that a specific action is likely to cause.</a:t>
            </a:r>
          </a:p>
          <a:p>
            <a:pPr>
              <a:buNone/>
            </a:pPr>
            <a:endParaRPr lang="en-US" dirty="0" smtClean="0"/>
          </a:p>
          <a:p>
            <a:r>
              <a:rPr lang="en-US" dirty="0" smtClean="0"/>
              <a:t>Bentham, an ethical hedonist, believed the moral rightness or wrongness of an action to be a function of the amount of pleasure or pain that it produced.</a:t>
            </a:r>
          </a:p>
          <a:p>
            <a:pPr>
              <a:buNone/>
            </a:pPr>
            <a:endParaRPr lang="en-US" dirty="0" smtClean="0"/>
          </a:p>
          <a:p>
            <a:r>
              <a:rPr lang="en-US" dirty="0" smtClean="0"/>
              <a:t>The felicific calculus could, in principle at least, determine the moral status of any considered act.</a:t>
            </a:r>
          </a:p>
          <a:p>
            <a:pPr>
              <a:buNone/>
            </a:pPr>
            <a:endParaRPr lang="en-US" dirty="0" smtClean="0"/>
          </a:p>
          <a:p>
            <a:r>
              <a:rPr lang="en-US" dirty="0" smtClean="0"/>
              <a:t>The algorithm is also known as the </a:t>
            </a:r>
            <a:r>
              <a:rPr lang="en-US" b="1" dirty="0" smtClean="0"/>
              <a:t>utility calculus</a:t>
            </a:r>
            <a:r>
              <a:rPr lang="en-US" dirty="0" smtClean="0"/>
              <a:t>, the </a:t>
            </a:r>
            <a:r>
              <a:rPr lang="en-US" b="1" dirty="0" smtClean="0"/>
              <a:t>hedonistic calculus</a:t>
            </a:r>
            <a:r>
              <a:rPr lang="en-US" dirty="0" smtClean="0"/>
              <a:t> and the </a:t>
            </a:r>
            <a:r>
              <a:rPr lang="en-US" b="1" dirty="0" smtClean="0"/>
              <a:t>hedonic calculus</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56"/>
            <a:ext cx="8229600" cy="1143000"/>
          </a:xfrm>
        </p:spPr>
        <p:txBody>
          <a:bodyPr/>
          <a:lstStyle/>
          <a:p>
            <a:r>
              <a:rPr lang="en-US" dirty="0" smtClean="0"/>
              <a:t>The Hedonic Calculus</a:t>
            </a:r>
          </a:p>
        </p:txBody>
      </p:sp>
      <p:sp>
        <p:nvSpPr>
          <p:cNvPr id="4" name="Content Placeholder 2"/>
          <p:cNvSpPr>
            <a:spLocks noGrp="1"/>
          </p:cNvSpPr>
          <p:nvPr>
            <p:ph idx="1"/>
          </p:nvPr>
        </p:nvSpPr>
        <p:spPr>
          <a:xfrm>
            <a:off x="457200" y="1196752"/>
            <a:ext cx="8229600" cy="5256584"/>
          </a:xfrm>
        </p:spPr>
        <p:txBody>
          <a:bodyPr>
            <a:noAutofit/>
          </a:bodyPr>
          <a:lstStyle/>
          <a:p>
            <a:pPr marL="365125" indent="-282575" eaLnBrk="1" hangingPunct="1">
              <a:lnSpc>
                <a:spcPct val="80000"/>
              </a:lnSpc>
              <a:buFont typeface="Wingdings 2" charset="2"/>
              <a:buNone/>
            </a:pPr>
            <a:r>
              <a:rPr lang="en-US" sz="2400" dirty="0" smtClean="0"/>
              <a:t>Hedonic calculus: measure the rightness of an action by these features:</a:t>
            </a:r>
          </a:p>
          <a:p>
            <a:pPr marL="365125" indent="-282575" eaLnBrk="1" hangingPunct="1">
              <a:lnSpc>
                <a:spcPct val="80000"/>
              </a:lnSpc>
              <a:buFont typeface="Wingdings 2" charset="2"/>
              <a:buAutoNum type="arabicParenR"/>
            </a:pPr>
            <a:r>
              <a:rPr lang="en-US" sz="2400" b="1" dirty="0" smtClean="0"/>
              <a:t>Intensity =</a:t>
            </a:r>
            <a:r>
              <a:rPr lang="en-US" sz="2400" dirty="0" smtClean="0"/>
              <a:t> a more intense pleasure is preferable to a weaker pleasure.</a:t>
            </a:r>
          </a:p>
          <a:p>
            <a:pPr marL="365125" indent="-282575" eaLnBrk="1" hangingPunct="1">
              <a:lnSpc>
                <a:spcPct val="80000"/>
              </a:lnSpc>
              <a:buFont typeface="Wingdings 2" charset="2"/>
              <a:buAutoNum type="arabicParenR"/>
            </a:pPr>
            <a:r>
              <a:rPr lang="en-US" sz="2400" b="1" dirty="0" smtClean="0"/>
              <a:t>Duration</a:t>
            </a:r>
            <a:r>
              <a:rPr lang="en-US" sz="2400" dirty="0" smtClean="0"/>
              <a:t> = pleasures that last are preferable to those that don’t.</a:t>
            </a:r>
          </a:p>
          <a:p>
            <a:pPr marL="365125" indent="-282575" eaLnBrk="1" hangingPunct="1">
              <a:lnSpc>
                <a:spcPct val="80000"/>
              </a:lnSpc>
              <a:buFont typeface="Wingdings 2" charset="2"/>
              <a:buAutoNum type="arabicParenR"/>
            </a:pPr>
            <a:r>
              <a:rPr lang="en-US" sz="2400" b="1" dirty="0" smtClean="0"/>
              <a:t>Certainty = </a:t>
            </a:r>
            <a:r>
              <a:rPr lang="en-US" sz="2400" dirty="0" smtClean="0"/>
              <a:t>if the act guarantees a pleasure, that act is better than one that merely makes pleasure likely.</a:t>
            </a:r>
          </a:p>
          <a:p>
            <a:pPr marL="365125" indent="-282575" eaLnBrk="1" hangingPunct="1">
              <a:lnSpc>
                <a:spcPct val="80000"/>
              </a:lnSpc>
              <a:buFont typeface="Wingdings 2" charset="2"/>
              <a:buAutoNum type="arabicParenR"/>
            </a:pPr>
            <a:r>
              <a:rPr lang="en-US" sz="2400" b="1" dirty="0" smtClean="0"/>
              <a:t>Propinquity =</a:t>
            </a:r>
            <a:r>
              <a:rPr lang="en-US" sz="2400" dirty="0" smtClean="0"/>
              <a:t> if the pleasure is far off in space or time, the act is less right.</a:t>
            </a:r>
          </a:p>
          <a:p>
            <a:pPr marL="365125" indent="-282575" eaLnBrk="1" hangingPunct="1">
              <a:lnSpc>
                <a:spcPct val="80000"/>
              </a:lnSpc>
              <a:buFont typeface="Wingdings 2" charset="2"/>
              <a:buAutoNum type="arabicParenR"/>
            </a:pPr>
            <a:r>
              <a:rPr lang="en-US" sz="2400" b="1" dirty="0" smtClean="0"/>
              <a:t>Fecundity =</a:t>
            </a:r>
            <a:r>
              <a:rPr lang="en-US" sz="2400" dirty="0" smtClean="0"/>
              <a:t> the likelihood that the pleasure or pain will be followed by more pleasures or pains.</a:t>
            </a:r>
          </a:p>
          <a:p>
            <a:pPr marL="365125" indent="-282575" eaLnBrk="1" hangingPunct="1">
              <a:lnSpc>
                <a:spcPct val="80000"/>
              </a:lnSpc>
              <a:buFont typeface="Wingdings 2" charset="2"/>
              <a:buAutoNum type="arabicParenR"/>
            </a:pPr>
            <a:r>
              <a:rPr lang="en-US" sz="2400" b="1" dirty="0" smtClean="0"/>
              <a:t>Purity =</a:t>
            </a:r>
            <a:r>
              <a:rPr lang="en-US" sz="2400" dirty="0" smtClean="0"/>
              <a:t> a pleasure that is mixed with pain is not as good as one that just pleasure.</a:t>
            </a:r>
          </a:p>
          <a:p>
            <a:pPr marL="365125" indent="-282575" eaLnBrk="1" hangingPunct="1">
              <a:lnSpc>
                <a:spcPct val="80000"/>
              </a:lnSpc>
              <a:buFont typeface="Wingdings 2" charset="2"/>
              <a:buAutoNum type="arabicParenR"/>
            </a:pPr>
            <a:r>
              <a:rPr lang="en-US" sz="2400" b="1" dirty="0" smtClean="0"/>
              <a:t>Extent =</a:t>
            </a:r>
            <a:r>
              <a:rPr lang="en-US" sz="2400" dirty="0" smtClean="0"/>
              <a:t> the more people who will enjoy the pleasure, the better the act.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273</Words>
  <Application>Microsoft Office PowerPoint</Application>
  <PresentationFormat>On-screen Show (4:3)</PresentationFormat>
  <Paragraphs>34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Jeremy Bentham</vt:lpstr>
      <vt:lpstr>Jeremy Bentham (15 February 1748 – 6 June 1832) </vt:lpstr>
      <vt:lpstr>Utilitarianism by Jeremy Bentham </vt:lpstr>
      <vt:lpstr>Utilitarianism by Jeremy Bentham </vt:lpstr>
      <vt:lpstr>Felicific calculus</vt:lpstr>
      <vt:lpstr>The Hedonic Calculus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Jeremy Bentham</dc:title>
  <dc:creator>bew</dc:creator>
  <cp:lastModifiedBy>User</cp:lastModifiedBy>
  <cp:revision>22</cp:revision>
  <dcterms:created xsi:type="dcterms:W3CDTF">2010-06-27T04:37:23Z</dcterms:created>
  <dcterms:modified xsi:type="dcterms:W3CDTF">2010-06-30T15:36:42Z</dcterms:modified>
</cp:coreProperties>
</file>